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561263" cy="10693400"/>
  <p:notesSz cx="6858000" cy="9144000"/>
  <p:defaultText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0">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748"/>
    <p:restoredTop sz="96327" autoAdjust="0"/>
  </p:normalViewPr>
  <p:slideViewPr>
    <p:cSldViewPr>
      <p:cViewPr varScale="1">
        <p:scale>
          <a:sx n="72" d="100"/>
          <a:sy n="72" d="100"/>
        </p:scale>
        <p:origin x="3780" y="-90"/>
      </p:cViewPr>
      <p:guideLst>
        <p:guide orient="horz" pos="3370"/>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1D029-DAD0-4F8C-971F-F8F5D41EF5D3}" type="datetimeFigureOut">
              <a:rPr lang="zh-CN" altLang="en-US" smtClean="0"/>
              <a:t>2023/9/20</a:t>
            </a:fld>
            <a:endParaRPr lang="zh-CN" altLang="en-US"/>
          </a:p>
        </p:txBody>
      </p:sp>
      <p:sp>
        <p:nvSpPr>
          <p:cNvPr id="4" name="投影片圖像版面配置區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ACADC-5650-4791-AA3E-C7B6A28CF2A8}" type="slidenum">
              <a:rPr lang="zh-CN" altLang="en-US" smtClean="0"/>
              <a:t>‹#›</a:t>
            </a:fld>
            <a:endParaRPr lang="zh-CN" altLang="en-US"/>
          </a:p>
        </p:txBody>
      </p:sp>
    </p:spTree>
    <p:extLst>
      <p:ext uri="{BB962C8B-B14F-4D97-AF65-F5344CB8AC3E}">
        <p14:creationId xmlns:p14="http://schemas.microsoft.com/office/powerpoint/2010/main" val="171489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216150" y="685800"/>
            <a:ext cx="2425700" cy="3429000"/>
          </a:xfrm>
        </p:spPr>
      </p:sp>
      <p:sp>
        <p:nvSpPr>
          <p:cNvPr id="3" name="備忘稿版面配置區 2"/>
          <p:cNvSpPr>
            <a:spLocks noGrp="1"/>
          </p:cNvSpPr>
          <p:nvPr>
            <p:ph type="body" idx="1"/>
          </p:nvPr>
        </p:nvSpPr>
        <p:spPr/>
        <p:txBody>
          <a:bodyPr/>
          <a:lstStyle/>
          <a:p>
            <a:endParaRPr lang="zh-CN" altLang="en-US" dirty="0"/>
          </a:p>
        </p:txBody>
      </p:sp>
      <p:sp>
        <p:nvSpPr>
          <p:cNvPr id="4" name="投影片編號版面配置區 3"/>
          <p:cNvSpPr>
            <a:spLocks noGrp="1"/>
          </p:cNvSpPr>
          <p:nvPr>
            <p:ph type="sldNum" sz="quarter" idx="10"/>
          </p:nvPr>
        </p:nvSpPr>
        <p:spPr/>
        <p:txBody>
          <a:bodyPr/>
          <a:lstStyle/>
          <a:p>
            <a:fld id="{9A0ACADC-5650-4791-AA3E-C7B6A28CF2A8}" type="slidenum">
              <a:rPr lang="zh-CN" altLang="en-US" smtClean="0"/>
              <a:t>2</a:t>
            </a:fld>
            <a:endParaRPr lang="zh-CN" altLang="en-US"/>
          </a:p>
        </p:txBody>
      </p:sp>
    </p:spTree>
    <p:extLst>
      <p:ext uri="{BB962C8B-B14F-4D97-AF65-F5344CB8AC3E}">
        <p14:creationId xmlns:p14="http://schemas.microsoft.com/office/powerpoint/2010/main" val="1322331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8" name="Picture 14" descr="E:\Shao_Lee\++\Thermal\7.OTHERS\product sheet\未命名-1-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8111"/>
            <a:ext cx="7560000" cy="106930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0210" y="-63306"/>
            <a:ext cx="7596000" cy="1193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25160" y="9051006"/>
            <a:ext cx="434275"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4385001" y="4270691"/>
            <a:ext cx="3175000" cy="55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pic>
        <p:nvPicPr>
          <p:cNvPr id="3076" name="Picture 4" descr="E:\Shao_Lee\++\Thermal\7.OTHERS\product sheet\未命名-1-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91" y="-6349"/>
            <a:ext cx="7566025" cy="106997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Shao_Lee\++\Thermal\7.OTHERS\product sheet\未命名-1-06.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7526" y="450156"/>
            <a:ext cx="6584950" cy="15970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Shao_Lee\++\Thermal\7.OTHERS\product sheet\未命名-1-09.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63" y="10382500"/>
            <a:ext cx="7560000" cy="31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0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04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78065" y="428232"/>
            <a:ext cx="6805137" cy="1782233"/>
          </a:xfrm>
          <a:prstGeom prst="rect">
            <a:avLst/>
          </a:prstGeom>
        </p:spPr>
        <p:txBody>
          <a:bodyPr vert="horz" lIns="99569" tIns="49785" rIns="99569" bIns="4978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378065" y="2495130"/>
            <a:ext cx="6805137" cy="7057150"/>
          </a:xfrm>
          <a:prstGeom prst="rect">
            <a:avLst/>
          </a:prstGeom>
        </p:spPr>
        <p:txBody>
          <a:bodyPr vert="horz" lIns="99569" tIns="49785" rIns="99569" bIns="4978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378065" y="9911201"/>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F8B9EDC7-1D5A-430F-A79D-3D2B2607780C}" type="datetimeFigureOut">
              <a:rPr lang="zh-TW" altLang="en-US" smtClean="0"/>
              <a:t>2023/9/20</a:t>
            </a:fld>
            <a:endParaRPr lang="zh-TW" altLang="en-US"/>
          </a:p>
        </p:txBody>
      </p:sp>
      <p:sp>
        <p:nvSpPr>
          <p:cNvPr id="5" name="頁尾版面配置區 4"/>
          <p:cNvSpPr>
            <a:spLocks noGrp="1"/>
          </p:cNvSpPr>
          <p:nvPr>
            <p:ph type="ftr" sz="quarter" idx="3"/>
          </p:nvPr>
        </p:nvSpPr>
        <p:spPr>
          <a:xfrm>
            <a:off x="2583432" y="9911201"/>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5418907" y="9911201"/>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26023348-3F9E-4C41-B368-8DACFDEFA257}" type="slidenum">
              <a:rPr lang="zh-TW" altLang="en-US" smtClean="0"/>
              <a:t>‹#›</a:t>
            </a:fld>
            <a:endParaRPr lang="zh-TW" altLang="en-US"/>
          </a:p>
        </p:txBody>
      </p:sp>
    </p:spTree>
    <p:extLst>
      <p:ext uri="{BB962C8B-B14F-4D97-AF65-F5344CB8AC3E}">
        <p14:creationId xmlns:p14="http://schemas.microsoft.com/office/powerpoint/2010/main" val="4005170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3"/>
          <p:cNvSpPr txBox="1">
            <a:spLocks noChangeArrowheads="1"/>
          </p:cNvSpPr>
          <p:nvPr/>
        </p:nvSpPr>
        <p:spPr>
          <a:xfrm>
            <a:off x="4008952" y="1133673"/>
            <a:ext cx="3251235" cy="3134656"/>
          </a:xfrm>
          <a:prstGeom prst="rect">
            <a:avLst/>
          </a:prstGeom>
        </p:spPr>
        <p:txBody>
          <a:bodyPr>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None/>
            </a:pPr>
            <a:r>
              <a:rPr lang="en-US" altLang="zh-CN" sz="1200" dirty="0">
                <a:latin typeface="Teko" panose="02000000000000000000" pitchFamily="2" charset="0"/>
                <a:cs typeface="Teko" panose="02000000000000000000" pitchFamily="2" charset="0"/>
              </a:rPr>
              <a:t>Cooler Master is unveiling the next generation of liquid cooling engineering with the MasterLiquid 360 Atmos, our new AIO liquid cooler. With the Atmos series, we are introducing a multitude of modern designs and features. Our signature dual chamber pump has been refined for enhanced cooling synergy. The latest SickleFlow Edge ARGB fans are included to silently improve air flow and are preinstalled to simplify installation and the overall user experience. The pump cover is manufactured from eco-friendly recycled plastics and features a transparent, removable top cover that you can customize with your own logo or badge. The Atmos supports Addressable Gen 2 RGB for the most versatile and vibrant lighting, compatible with both our MasterPlus and </a:t>
            </a:r>
            <a:r>
              <a:rPr lang="en-US" altLang="zh-CN" sz="1200" dirty="0" err="1">
                <a:latin typeface="Teko" panose="02000000000000000000" pitchFamily="2" charset="0"/>
                <a:cs typeface="Teko" panose="02000000000000000000" pitchFamily="2" charset="0"/>
              </a:rPr>
              <a:t>MasterCTRL</a:t>
            </a:r>
            <a:r>
              <a:rPr lang="en-US" altLang="zh-CN" sz="1200" dirty="0">
                <a:latin typeface="Teko" panose="02000000000000000000" pitchFamily="2" charset="0"/>
                <a:cs typeface="Teko" panose="02000000000000000000" pitchFamily="2" charset="0"/>
              </a:rPr>
              <a:t>* software. Cooler Master is leaping into the future with the Atmos series.</a:t>
            </a:r>
          </a:p>
        </p:txBody>
      </p:sp>
      <p:sp>
        <p:nvSpPr>
          <p:cNvPr id="4" name="矩形 3"/>
          <p:cNvSpPr/>
          <p:nvPr/>
        </p:nvSpPr>
        <p:spPr>
          <a:xfrm>
            <a:off x="108223" y="4194575"/>
            <a:ext cx="4138291" cy="1066959"/>
          </a:xfrm>
          <a:prstGeom prst="rect">
            <a:avLst/>
          </a:prstGeom>
        </p:spPr>
        <p:txBody>
          <a:bodyPr wrap="square">
            <a:spAutoFit/>
          </a:bodyPr>
          <a:lstStyle/>
          <a:p>
            <a:pPr>
              <a:lnSpc>
                <a:spcPts val="3830"/>
              </a:lnSpc>
            </a:pPr>
            <a:r>
              <a:rPr lang="en-US" altLang="zh-TW" sz="4100" spc="-100" dirty="0">
                <a:solidFill>
                  <a:srgbClr val="63C2C4"/>
                </a:solidFill>
                <a:latin typeface="Teko SemiBold" panose="02000000000000000000" pitchFamily="2" charset="0"/>
                <a:cs typeface="Teko SemiBold" panose="02000000000000000000" pitchFamily="2" charset="0"/>
              </a:rPr>
              <a:t>MASTERLIQUID </a:t>
            </a:r>
          </a:p>
          <a:p>
            <a:pPr>
              <a:lnSpc>
                <a:spcPts val="3830"/>
              </a:lnSpc>
            </a:pPr>
            <a:r>
              <a:rPr lang="en-US" altLang="zh-TW" sz="4100" spc="-100" dirty="0">
                <a:solidFill>
                  <a:srgbClr val="63C2C4"/>
                </a:solidFill>
                <a:latin typeface="Teko SemiBold" panose="02000000000000000000" pitchFamily="2" charset="0"/>
                <a:cs typeface="Teko SemiBold" panose="02000000000000000000" pitchFamily="2" charset="0"/>
              </a:rPr>
              <a:t>360 ATMOS</a:t>
            </a:r>
          </a:p>
        </p:txBody>
      </p:sp>
      <p:sp>
        <p:nvSpPr>
          <p:cNvPr id="18" name="Text Placeholder 8"/>
          <p:cNvSpPr txBox="1">
            <a:spLocks/>
          </p:cNvSpPr>
          <p:nvPr/>
        </p:nvSpPr>
        <p:spPr>
          <a:xfrm>
            <a:off x="455629" y="6696410"/>
            <a:ext cx="1812834" cy="306473"/>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altLang="zh-TW" sz="1200" b="1" dirty="0">
                <a:latin typeface="Teko SemiBold" panose="02000000000000000000" pitchFamily="2" charset="0"/>
                <a:ea typeface="Noto Sans" panose="020B0502040504020204" pitchFamily="34" charset="0"/>
                <a:cs typeface="Teko SemiBold" panose="02000000000000000000" pitchFamily="2" charset="0"/>
              </a:rPr>
              <a:t>Refined</a:t>
            </a:r>
            <a:r>
              <a:rPr lang="en-US" sz="1200" b="1" dirty="0">
                <a:latin typeface="Teko SemiBold" panose="02000000000000000000" pitchFamily="2" charset="0"/>
                <a:ea typeface="Noto Sans" panose="020B0502040504020204" pitchFamily="34" charset="0"/>
                <a:cs typeface="Teko SemiBold" panose="02000000000000000000" pitchFamily="2" charset="0"/>
              </a:rPr>
              <a:t> dual chamber design</a:t>
            </a:r>
          </a:p>
        </p:txBody>
      </p:sp>
      <p:sp>
        <p:nvSpPr>
          <p:cNvPr id="19" name="Text Placeholder 9"/>
          <p:cNvSpPr txBox="1">
            <a:spLocks/>
          </p:cNvSpPr>
          <p:nvPr/>
        </p:nvSpPr>
        <p:spPr>
          <a:xfrm>
            <a:off x="413132" y="6918639"/>
            <a:ext cx="1897827" cy="779082"/>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altLang="zh-CN" sz="900" dirty="0">
                <a:latin typeface="Noto Sans" panose="020B0502040504020204" pitchFamily="34" charset="0"/>
                <a:ea typeface="Noto Sans" panose="020B0502040504020204" pitchFamily="34" charset="0"/>
                <a:cs typeface="Noto Sans" panose="020B0502040504020204" pitchFamily="34" charset="0"/>
              </a:rPr>
              <a:t>Our signature dual chamber pump has been refined for enhanced cooling synergy</a:t>
            </a:r>
            <a:endParaRPr lang="en-US" sz="900" dirty="0">
              <a:latin typeface="Noto Sans" panose="020B0502040504020204" pitchFamily="34" charset="0"/>
              <a:ea typeface="Noto Sans" panose="020B0502040504020204" pitchFamily="34" charset="0"/>
              <a:cs typeface="Noto Sans" panose="020B0502040504020204" pitchFamily="34" charset="0"/>
            </a:endParaRPr>
          </a:p>
        </p:txBody>
      </p:sp>
      <p:sp>
        <p:nvSpPr>
          <p:cNvPr id="22" name="Text Placeholder 10"/>
          <p:cNvSpPr txBox="1">
            <a:spLocks/>
          </p:cNvSpPr>
          <p:nvPr/>
        </p:nvSpPr>
        <p:spPr>
          <a:xfrm>
            <a:off x="2859759" y="6914956"/>
            <a:ext cx="1804439" cy="779082"/>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sz="900" dirty="0">
                <a:latin typeface="Noto Sans" panose="020B0604020202020204" charset="0"/>
                <a:ea typeface="Noto Sans" panose="020B0604020202020204" charset="0"/>
                <a:cs typeface="Meiryo" pitchFamily="34" charset="-128"/>
              </a:rPr>
              <a:t>Pre-installed SickleFlow Edge 120mm fans further improve cooling performance and simplify user installation</a:t>
            </a:r>
          </a:p>
        </p:txBody>
      </p:sp>
      <p:sp>
        <p:nvSpPr>
          <p:cNvPr id="23" name="Text Placeholder 19"/>
          <p:cNvSpPr txBox="1">
            <a:spLocks/>
          </p:cNvSpPr>
          <p:nvPr/>
        </p:nvSpPr>
        <p:spPr>
          <a:xfrm>
            <a:off x="2802671" y="6696411"/>
            <a:ext cx="1918617" cy="430377"/>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altLang="zh-CN" sz="1200" b="1" dirty="0">
                <a:latin typeface="Teko SemiBold" panose="02000000000000000000" pitchFamily="2" charset="0"/>
                <a:cs typeface="Teko SemiBold" panose="02000000000000000000" pitchFamily="2" charset="0"/>
              </a:rPr>
              <a:t>Latest Sickleflow Edge 120 fans</a:t>
            </a:r>
            <a:endParaRPr lang="en-US" sz="12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endParaRPr>
          </a:p>
        </p:txBody>
      </p:sp>
      <p:sp>
        <p:nvSpPr>
          <p:cNvPr id="26" name="Text Placeholder 11"/>
          <p:cNvSpPr txBox="1">
            <a:spLocks/>
          </p:cNvSpPr>
          <p:nvPr/>
        </p:nvSpPr>
        <p:spPr>
          <a:xfrm>
            <a:off x="5488325" y="6728108"/>
            <a:ext cx="1687114" cy="231292"/>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altLang="zh-CN" sz="1200" b="1" dirty="0">
                <a:latin typeface="Teko SemiBold" panose="02000000000000000000" pitchFamily="2" charset="0"/>
                <a:cs typeface="Teko SemiBold" panose="02000000000000000000" pitchFamily="2" charset="0"/>
              </a:rPr>
              <a:t>ARGB Gen 2 lighting </a:t>
            </a:r>
            <a:endParaRPr lang="en-US" sz="12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endParaRPr>
          </a:p>
        </p:txBody>
      </p:sp>
      <p:sp>
        <p:nvSpPr>
          <p:cNvPr id="29" name="Text Placeholder 12"/>
          <p:cNvSpPr txBox="1">
            <a:spLocks/>
          </p:cNvSpPr>
          <p:nvPr/>
        </p:nvSpPr>
        <p:spPr>
          <a:xfrm>
            <a:off x="5372573" y="6912194"/>
            <a:ext cx="1918617" cy="738762"/>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sz="900" dirty="0">
                <a:latin typeface="Noto Sans" panose="020B0604020202020204" charset="0"/>
                <a:ea typeface="Noto Sans" panose="020B0604020202020204" charset="0"/>
                <a:cs typeface="Meiryo" pitchFamily="34" charset="-128"/>
              </a:rPr>
              <a:t>Next generation lighting with addressable Gen 2 RGB, compatible with both MasterPlus and </a:t>
            </a:r>
            <a:r>
              <a:rPr lang="en-US" sz="900" dirty="0" err="1">
                <a:latin typeface="Noto Sans" panose="020B0604020202020204" charset="0"/>
                <a:ea typeface="Noto Sans" panose="020B0604020202020204" charset="0"/>
                <a:cs typeface="Meiryo" pitchFamily="34" charset="-128"/>
              </a:rPr>
              <a:t>MasterCTRL</a:t>
            </a:r>
            <a:r>
              <a:rPr lang="en-US" sz="900" dirty="0">
                <a:latin typeface="Noto Sans" panose="020B0604020202020204" charset="0"/>
                <a:ea typeface="Noto Sans" panose="020B0604020202020204" charset="0"/>
                <a:cs typeface="Meiryo" pitchFamily="34" charset="-128"/>
              </a:rPr>
              <a:t>*</a:t>
            </a:r>
          </a:p>
        </p:txBody>
      </p:sp>
      <p:sp>
        <p:nvSpPr>
          <p:cNvPr id="41" name="Text Placeholder 14"/>
          <p:cNvSpPr txBox="1">
            <a:spLocks/>
          </p:cNvSpPr>
          <p:nvPr/>
        </p:nvSpPr>
        <p:spPr>
          <a:xfrm>
            <a:off x="4257497" y="8227020"/>
            <a:ext cx="1804439" cy="382839"/>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altLang="zh-CN" sz="1200" b="1" dirty="0">
                <a:latin typeface="Teko SemiBold" pitchFamily="50" charset="0"/>
                <a:ea typeface="Noto Sans" panose="020B0502040504020204" pitchFamily="34" charset="0"/>
                <a:cs typeface="Noto Sans" panose="020B0502040504020204" pitchFamily="34" charset="0"/>
              </a:rPr>
              <a:t>Customizable pump top cover</a:t>
            </a:r>
            <a:endParaRPr lang="en-US" sz="1200" b="1" dirty="0">
              <a:solidFill>
                <a:schemeClr val="tx1">
                  <a:lumMod val="75000"/>
                  <a:lumOff val="25000"/>
                </a:schemeClr>
              </a:solidFill>
              <a:latin typeface="Teko SemiBold" pitchFamily="50" charset="0"/>
              <a:ea typeface="Noto Sans" panose="020B0502040504020204" pitchFamily="34" charset="0"/>
              <a:cs typeface="Teko SemiBold" panose="02000000000000000000" pitchFamily="2" charset="0"/>
            </a:endParaRPr>
          </a:p>
        </p:txBody>
      </p:sp>
      <p:sp>
        <p:nvSpPr>
          <p:cNvPr id="42" name="Text Placeholder 17"/>
          <p:cNvSpPr txBox="1">
            <a:spLocks/>
          </p:cNvSpPr>
          <p:nvPr/>
        </p:nvSpPr>
        <p:spPr>
          <a:xfrm>
            <a:off x="4289925" y="8446874"/>
            <a:ext cx="1804438" cy="500226"/>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sz="900" dirty="0">
                <a:latin typeface="Noto Sans" panose="020B0604020202020204" charset="0"/>
                <a:ea typeface="Noto Sans" panose="020B0604020202020204" charset="0"/>
                <a:cs typeface="Meiryo" pitchFamily="34" charset="-128"/>
              </a:rPr>
              <a:t>Removable pump top cover, customizable with your own 3D-printed designs</a:t>
            </a:r>
          </a:p>
        </p:txBody>
      </p:sp>
      <p:sp>
        <p:nvSpPr>
          <p:cNvPr id="56" name="Text Placeholder 15"/>
          <p:cNvSpPr txBox="1">
            <a:spLocks/>
          </p:cNvSpPr>
          <p:nvPr/>
        </p:nvSpPr>
        <p:spPr>
          <a:xfrm>
            <a:off x="4330370" y="9166954"/>
            <a:ext cx="1723548" cy="500226"/>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altLang="zh-CN" sz="1200" b="1" dirty="0">
                <a:latin typeface="Teko SemiBold" panose="02000000000000000000" pitchFamily="2" charset="0"/>
                <a:cs typeface="Teko SemiBold" panose="02000000000000000000" pitchFamily="2" charset="0"/>
              </a:rPr>
              <a:t>Eco-friendly pump cover</a:t>
            </a:r>
            <a:endParaRPr lang="en-US" sz="12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endParaRPr>
          </a:p>
        </p:txBody>
      </p:sp>
      <p:sp>
        <p:nvSpPr>
          <p:cNvPr id="57" name="Text Placeholder 18"/>
          <p:cNvSpPr txBox="1">
            <a:spLocks/>
          </p:cNvSpPr>
          <p:nvPr/>
        </p:nvSpPr>
        <p:spPr>
          <a:xfrm>
            <a:off x="4291822" y="9379148"/>
            <a:ext cx="1802541" cy="672856"/>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sz="900" dirty="0">
                <a:latin typeface="Noto Sans" panose="020B0604020202020204" charset="0"/>
                <a:ea typeface="Noto Sans" panose="020B0604020202020204" charset="0"/>
                <a:cs typeface="Meiryo" pitchFamily="34" charset="-128"/>
              </a:rPr>
              <a:t>The entire pump cover is manufactured with eco-friendly recycled plastics, putting our environment first</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29" y="1872016"/>
            <a:ext cx="3452692" cy="1490109"/>
          </a:xfrm>
          <a:prstGeom prst="rect">
            <a:avLst/>
          </a:prstGeom>
        </p:spPr>
      </p:pic>
      <p:pic>
        <p:nvPicPr>
          <p:cNvPr id="5" name="Picture 4" descr="A picture containing screenshot, watch, colorfulness, design&#10;&#10;Description automatically generated">
            <a:extLst>
              <a:ext uri="{FF2B5EF4-FFF2-40B4-BE49-F238E27FC236}">
                <a16:creationId xmlns:a16="http://schemas.microsoft.com/office/drawing/2014/main" id="{5E5F725E-05B6-498D-8532-3E48F77539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181" y="5105506"/>
            <a:ext cx="2329244" cy="1746933"/>
          </a:xfrm>
          <a:prstGeom prst="rect">
            <a:avLst/>
          </a:prstGeom>
        </p:spPr>
      </p:pic>
      <p:pic>
        <p:nvPicPr>
          <p:cNvPr id="7" name="Picture 6" descr="A colorful fan with a black background&#10;&#10;Description automatically generated with low confidence">
            <a:extLst>
              <a:ext uri="{FF2B5EF4-FFF2-40B4-BE49-F238E27FC236}">
                <a16:creationId xmlns:a16="http://schemas.microsoft.com/office/drawing/2014/main" id="{D5CE85EB-A63B-793E-E251-600DED4257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106" y="5196447"/>
            <a:ext cx="1565050" cy="1565050"/>
          </a:xfrm>
          <a:prstGeom prst="rect">
            <a:avLst/>
          </a:prstGeom>
        </p:spPr>
      </p:pic>
      <p:pic>
        <p:nvPicPr>
          <p:cNvPr id="9" name="Picture 8" descr="A picture containing compact disk, circle, data storage device, colorfulness&#10;&#10;Description automatically generated">
            <a:extLst>
              <a:ext uri="{FF2B5EF4-FFF2-40B4-BE49-F238E27FC236}">
                <a16:creationId xmlns:a16="http://schemas.microsoft.com/office/drawing/2014/main" id="{B92C7303-6836-1450-E404-FCC6E03362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6382" y="5231584"/>
            <a:ext cx="1451000" cy="1451000"/>
          </a:xfrm>
          <a:prstGeom prst="rect">
            <a:avLst/>
          </a:prstGeom>
        </p:spPr>
      </p:pic>
      <p:pic>
        <p:nvPicPr>
          <p:cNvPr id="11" name="Picture 10" descr="A hexagon shaped device with multicolored lights&#10;&#10;Description automatically generated with low confidence">
            <a:extLst>
              <a:ext uri="{FF2B5EF4-FFF2-40B4-BE49-F238E27FC236}">
                <a16:creationId xmlns:a16="http://schemas.microsoft.com/office/drawing/2014/main" id="{52261F92-D268-23EB-7C51-586C7D940D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405" y="7848165"/>
            <a:ext cx="3763109" cy="2822332"/>
          </a:xfrm>
          <a:prstGeom prst="rect">
            <a:avLst/>
          </a:prstGeom>
        </p:spPr>
      </p:pic>
      <p:sp>
        <p:nvSpPr>
          <p:cNvPr id="3" name="TextBox 2">
            <a:extLst>
              <a:ext uri="{FF2B5EF4-FFF2-40B4-BE49-F238E27FC236}">
                <a16:creationId xmlns:a16="http://schemas.microsoft.com/office/drawing/2014/main" id="{C9D01FD4-9D78-210C-16CE-8D5515016735}"/>
              </a:ext>
            </a:extLst>
          </p:cNvPr>
          <p:cNvSpPr txBox="1"/>
          <p:nvPr/>
        </p:nvSpPr>
        <p:spPr>
          <a:xfrm>
            <a:off x="4932759" y="10394070"/>
            <a:ext cx="2923262" cy="230832"/>
          </a:xfrm>
          <a:prstGeom prst="rect">
            <a:avLst/>
          </a:prstGeom>
          <a:noFill/>
        </p:spPr>
        <p:txBody>
          <a:bodyPr wrap="square" rtlCol="0">
            <a:spAutoFit/>
          </a:bodyPr>
          <a:lstStyle/>
          <a:p>
            <a:r>
              <a:rPr lang="en-GB" sz="900" dirty="0">
                <a:latin typeface="Noto Sans" panose="020B0502040504020204" pitchFamily="34" charset="0"/>
                <a:ea typeface="Noto Sans" panose="020B0502040504020204" pitchFamily="34" charset="0"/>
                <a:cs typeface="Noto Sans" panose="020B0502040504020204" pitchFamily="34" charset="0"/>
              </a:rPr>
              <a:t>*</a:t>
            </a:r>
            <a:r>
              <a:rPr lang="en-GB" sz="900" dirty="0" err="1">
                <a:latin typeface="Noto Sans" panose="020B0502040504020204" pitchFamily="34" charset="0"/>
                <a:ea typeface="Noto Sans" panose="020B0502040504020204" pitchFamily="34" charset="0"/>
                <a:cs typeface="Noto Sans" panose="020B0502040504020204" pitchFamily="34" charset="0"/>
              </a:rPr>
              <a:t>MasterCTRL</a:t>
            </a:r>
            <a:r>
              <a:rPr lang="en-GB" sz="900" dirty="0">
                <a:latin typeface="Noto Sans" panose="020B0502040504020204" pitchFamily="34" charset="0"/>
                <a:ea typeface="Noto Sans" panose="020B0502040504020204" pitchFamily="34" charset="0"/>
                <a:cs typeface="Noto Sans" panose="020B0502040504020204" pitchFamily="34" charset="0"/>
              </a:rPr>
              <a:t> will be launched at a later time.</a:t>
            </a:r>
            <a:endParaRPr lang="en-NL" sz="900" dirty="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56744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8"/>
          <p:cNvGraphicFramePr>
            <a:graphicFrameLocks noGrp="1"/>
          </p:cNvGraphicFramePr>
          <p:nvPr>
            <p:extLst>
              <p:ext uri="{D42A27DB-BD31-4B8C-83A1-F6EECF244321}">
                <p14:modId xmlns:p14="http://schemas.microsoft.com/office/powerpoint/2010/main" val="2247717005"/>
              </p:ext>
            </p:extLst>
          </p:nvPr>
        </p:nvGraphicFramePr>
        <p:xfrm>
          <a:off x="498607" y="2538389"/>
          <a:ext cx="6594392" cy="6504936"/>
        </p:xfrm>
        <a:graphic>
          <a:graphicData uri="http://schemas.openxmlformats.org/drawingml/2006/table">
            <a:tbl>
              <a:tblPr bandRow="1">
                <a:tableStyleId>{073A0DAA-6AF3-43AB-8588-CEC1D06C72B9}</a:tableStyleId>
              </a:tblPr>
              <a:tblGrid>
                <a:gridCol w="112178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4536504">
                  <a:extLst>
                    <a:ext uri="{9D8B030D-6E8A-4147-A177-3AD203B41FA5}">
                      <a16:colId xmlns:a16="http://schemas.microsoft.com/office/drawing/2014/main" val="20002"/>
                    </a:ext>
                  </a:extLst>
                </a:gridCol>
              </a:tblGrid>
              <a:tr h="230399">
                <a:tc gridSpan="2">
                  <a:txBody>
                    <a:bodyPr/>
                    <a:lstStyle/>
                    <a:p>
                      <a:pPr>
                        <a:lnSpc>
                          <a:spcPct val="100000"/>
                        </a:lnSpc>
                        <a:spcAft>
                          <a:spcPts val="0"/>
                        </a:spcAft>
                      </a:pPr>
                      <a:r>
                        <a:rPr lang="en-US" sz="800" kern="0" dirty="0">
                          <a:solidFill>
                            <a:schemeClr val="tx2"/>
                          </a:solidFill>
                          <a:effectLst/>
                          <a:latin typeface="Noto Sans" panose="020B0604020202020204" charset="0"/>
                          <a:ea typeface="Noto Sans" panose="020B0604020202020204" charset="0"/>
                        </a:rPr>
                        <a:t>Product Name</a:t>
                      </a:r>
                      <a:r>
                        <a:rPr lang="en-US" sz="800" kern="100" dirty="0">
                          <a:solidFill>
                            <a:schemeClr val="tx2"/>
                          </a:solidFill>
                          <a:effectLst/>
                          <a:latin typeface="Noto Sans" panose="020B0604020202020204" charset="0"/>
                          <a:ea typeface="Noto Sans" panose="020B0604020202020204" charset="0"/>
                        </a:rPr>
                        <a:t> </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hMerge="1">
                  <a:txBody>
                    <a:bodyPr/>
                    <a:lstStyle/>
                    <a:p>
                      <a:endParaRPr lang="en-US"/>
                    </a:p>
                  </a:txBody>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800" kern="100" dirty="0">
                          <a:solidFill>
                            <a:schemeClr val="tx2"/>
                          </a:solidFill>
                          <a:effectLst/>
                          <a:latin typeface="Noto Sans" panose="020B0604020202020204" charset="0"/>
                          <a:ea typeface="Noto Sans" panose="020B0604020202020204" charset="0"/>
                          <a:cs typeface="+mn-cs"/>
                        </a:rPr>
                        <a:t>MasterLiquid </a:t>
                      </a:r>
                      <a:r>
                        <a:rPr lang="en-US" altLang="zh-TW" sz="800" kern="100" baseline="0" dirty="0">
                          <a:solidFill>
                            <a:schemeClr val="tx2"/>
                          </a:solidFill>
                          <a:effectLst/>
                          <a:latin typeface="Noto Sans" panose="020B0604020202020204" charset="0"/>
                          <a:ea typeface="Noto Sans" panose="020B0604020202020204" charset="0"/>
                          <a:cs typeface="+mn-cs"/>
                        </a:rPr>
                        <a:t>360 Atmos</a:t>
                      </a:r>
                      <a:endParaRPr lang="zh-TW" sz="800" kern="100" dirty="0">
                        <a:solidFill>
                          <a:schemeClr val="tx2"/>
                        </a:solidFill>
                        <a:effectLst/>
                        <a:latin typeface="Noto Sans" panose="020B0604020202020204" charset="0"/>
                        <a:ea typeface="Noto Sans" panose="020B0604020202020204" charset="0"/>
                        <a:cs typeface="+mn-cs"/>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00"/>
                  </a:ext>
                </a:extLst>
              </a:tr>
              <a:tr h="230399">
                <a:tc gridSpan="2">
                  <a:txBody>
                    <a:bodyPr/>
                    <a:lstStyle/>
                    <a:p>
                      <a:pPr>
                        <a:lnSpc>
                          <a:spcPct val="100000"/>
                        </a:lnSpc>
                        <a:spcAft>
                          <a:spcPts val="0"/>
                        </a:spcAft>
                      </a:pPr>
                      <a:r>
                        <a:rPr lang="nl-NL" altLang="zh-TW" sz="800" kern="100" dirty="0">
                          <a:solidFill>
                            <a:schemeClr val="tx2"/>
                          </a:solidFill>
                          <a:effectLst/>
                          <a:latin typeface="Noto Sans" panose="020B0604020202020204" charset="0"/>
                          <a:ea typeface="Noto Sans" panose="020B0604020202020204" charset="0"/>
                        </a:rPr>
                        <a:t>Product Number</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hMerge="1">
                  <a:txBody>
                    <a:bodyPr/>
                    <a:lstStyle/>
                    <a:p>
                      <a:endParaRPr lang="en-US"/>
                    </a:p>
                  </a:txBody>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CN" sz="800" kern="100" dirty="0">
                          <a:solidFill>
                            <a:schemeClr val="tx2"/>
                          </a:solidFill>
                          <a:effectLst/>
                          <a:latin typeface="Noto Sans" panose="020B0604020202020204" charset="0"/>
                          <a:ea typeface="Noto Sans" panose="020B0604020202020204" charset="0"/>
                          <a:cs typeface="+mn-cs"/>
                        </a:rPr>
                        <a:t>MLX-D36M-A25PZ-R1</a:t>
                      </a:r>
                    </a:p>
                  </a:txBody>
                  <a:tcPr marL="45958" marR="45958" marT="0" marB="0" anchor="ctr">
                    <a:solidFill>
                      <a:srgbClr val="EAEAEA"/>
                    </a:solidFill>
                  </a:tcPr>
                </a:tc>
                <a:extLst>
                  <a:ext uri="{0D108BD9-81ED-4DB2-BD59-A6C34878D82A}">
                    <a16:rowId xmlns:a16="http://schemas.microsoft.com/office/drawing/2014/main" val="10001"/>
                  </a:ext>
                </a:extLst>
              </a:tr>
              <a:tr h="230399">
                <a:tc gridSpan="2">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Exterior Color</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hMerge="1">
                  <a:txBody>
                    <a:bodyPr/>
                    <a:lstStyle/>
                    <a:p>
                      <a:endParaRPr lang="en-US"/>
                    </a:p>
                  </a:txBody>
                  <a:tcPr/>
                </a:tc>
                <a:tc>
                  <a:txBody>
                    <a:body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zh-TW"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Black</a:t>
                      </a:r>
                      <a:endParaRPr kumimoji="0" lang="zh-TW"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02"/>
                  </a:ext>
                </a:extLst>
              </a:tr>
              <a:tr h="230399">
                <a:tc rowSpan="2">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CPU Socket</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a:txBody>
                    <a:bodyPr/>
                    <a:lstStyle/>
                    <a:p>
                      <a:r>
                        <a:rPr lang="en-US" sz="800" dirty="0">
                          <a:solidFill>
                            <a:schemeClr val="tx2"/>
                          </a:solidFill>
                          <a:latin typeface="Noto Sans" panose="020B0604020202020204" charset="0"/>
                          <a:ea typeface="Noto Sans" panose="020B0604020202020204" charset="0"/>
                        </a:rPr>
                        <a:t>Intel</a:t>
                      </a:r>
                    </a:p>
                  </a:txBody>
                  <a:tcPr marL="45958" marR="45958" marT="0" marB="0" anchor="ctr">
                    <a:solidFill>
                      <a:srgbClr val="EAEAEA"/>
                    </a:solidFill>
                  </a:tcPr>
                </a:tc>
                <a:tc>
                  <a:txBody>
                    <a:bodyPr/>
                    <a:lstStyle/>
                    <a:p>
                      <a:pPr marL="0" marR="0" lvl="0" indent="0" algn="l" defTabSz="417513" rtl="0" eaLnBrk="1" fontAlgn="base" latinLnBrk="0" hangingPunct="1">
                        <a:lnSpc>
                          <a:spcPct val="100000"/>
                        </a:lnSpc>
                        <a:spcBef>
                          <a:spcPct val="0"/>
                        </a:spcBef>
                        <a:spcAft>
                          <a:spcPct val="0"/>
                        </a:spcAft>
                        <a:buClrTx/>
                        <a:buSzTx/>
                        <a:buFontTx/>
                        <a:buNone/>
                        <a:tabLst/>
                        <a:defRPr/>
                      </a:pPr>
                      <a:r>
                        <a:rPr kumimoji="0" lang="pl-PL" altLang="zh-CN"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Intel®</a:t>
                      </a:r>
                      <a:r>
                        <a:rPr kumimoji="0" lang="en-US" altLang="zh-CN"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 LGA </a:t>
                      </a:r>
                      <a:r>
                        <a:rPr kumimoji="0" lang="sv-SE" altLang="zh-CN"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1700 / 1200 / 1151 / 1150 / 1155 / 1156 / socket</a:t>
                      </a:r>
                      <a:endParaRPr kumimoji="0" lang="pl-PL" altLang="zh-CN"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endParaRPr>
                    </a:p>
                  </a:txBody>
                  <a:tcPr marL="45958" marR="45958" marT="0" marB="0" anchor="ctr">
                    <a:solidFill>
                      <a:srgbClr val="EAEAEA"/>
                    </a:solidFill>
                  </a:tcPr>
                </a:tc>
                <a:extLst>
                  <a:ext uri="{0D108BD9-81ED-4DB2-BD59-A6C34878D82A}">
                    <a16:rowId xmlns:a16="http://schemas.microsoft.com/office/drawing/2014/main" val="10003"/>
                  </a:ext>
                </a:extLst>
              </a:tr>
              <a:tr h="230399">
                <a:tc vMerge="1">
                  <a:txBody>
                    <a:bodyPr/>
                    <a:lstStyle/>
                    <a:p>
                      <a:pPr>
                        <a:lnSpc>
                          <a:spcPct val="100000"/>
                        </a:lnSpc>
                        <a:spcAft>
                          <a:spcPts val="0"/>
                        </a:spcAft>
                      </a:pPr>
                      <a:endParaRPr lang="zh-TW" sz="700" b="0" kern="100" dirty="0">
                        <a:effectLst/>
                        <a:latin typeface="+mn-lt"/>
                        <a:ea typeface="新細明體"/>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AMD</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a:txBody>
                    <a:bodyPr/>
                    <a:lstStyle/>
                    <a:p>
                      <a:pPr marL="0" marR="0" lvl="0" indent="0" algn="l" defTabSz="417513" rtl="0" eaLnBrk="1" fontAlgn="base" latinLnBrk="0" hangingPunct="1">
                        <a:lnSpc>
                          <a:spcPct val="100000"/>
                        </a:lnSpc>
                        <a:spcBef>
                          <a:spcPct val="0"/>
                        </a:spcBef>
                        <a:spcAft>
                          <a:spcPct val="0"/>
                        </a:spcAft>
                        <a:buClrTx/>
                        <a:buSzTx/>
                        <a:buFontTx/>
                        <a:buNone/>
                        <a:tabLst/>
                        <a:defRPr/>
                      </a:pPr>
                      <a:r>
                        <a:rPr kumimoji="0" lang="de-DE" altLang="zh-CN"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AMD® AM5 / </a:t>
                      </a:r>
                      <a:r>
                        <a:rPr kumimoji="0" lang="de-DE" altLang="zh-CN" sz="800" b="0" i="0" u="none" strike="noStrike" kern="1200" cap="none" normalizeH="0" baseline="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AM4 socket</a:t>
                      </a:r>
                      <a:endParaRPr kumimoji="0" lang="pl-PL" altLang="zh-CN"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endParaRPr>
                    </a:p>
                  </a:txBody>
                  <a:tcPr marL="45958" marR="45958" marT="0" marB="0" anchor="ctr">
                    <a:solidFill>
                      <a:srgbClr val="EAEAEA"/>
                    </a:solidFill>
                  </a:tcPr>
                </a:tc>
                <a:extLst>
                  <a:ext uri="{0D108BD9-81ED-4DB2-BD59-A6C34878D82A}">
                    <a16:rowId xmlns:a16="http://schemas.microsoft.com/office/drawing/2014/main" val="10007"/>
                  </a:ext>
                </a:extLst>
              </a:tr>
              <a:tr h="230399">
                <a:tc rowSpan="2">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Radiator</a:t>
                      </a:r>
                    </a:p>
                  </a:txBody>
                  <a:tcPr marL="45958" marR="45958" marT="0" marB="0" anchor="ctr">
                    <a:solidFill>
                      <a:schemeClr val="bg1">
                        <a:lumMod val="60000"/>
                        <a:lumOff val="40000"/>
                      </a:schemeClr>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2"/>
                          </a:solidFill>
                          <a:effectLst/>
                          <a:latin typeface="Noto Sans" panose="020B0604020202020204" charset="0"/>
                          <a:ea typeface="Noto Sans" panose="020B0604020202020204" charset="0"/>
                          <a:cs typeface="+mn-cs"/>
                        </a:rPr>
                        <a:t>Material</a:t>
                      </a:r>
                      <a:endParaRPr lang="zh-TW" altLang="en-US"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Aluminum</a:t>
                      </a:r>
                    </a:p>
                  </a:txBody>
                  <a:tcPr marL="45958" marR="45958" marT="0" marB="0" anchor="ctr">
                    <a:solidFill>
                      <a:schemeClr val="bg1">
                        <a:lumMod val="60000"/>
                        <a:lumOff val="40000"/>
                      </a:schemeClr>
                    </a:solidFill>
                  </a:tcPr>
                </a:tc>
                <a:extLst>
                  <a:ext uri="{0D108BD9-81ED-4DB2-BD59-A6C34878D82A}">
                    <a16:rowId xmlns:a16="http://schemas.microsoft.com/office/drawing/2014/main" val="10004"/>
                  </a:ext>
                </a:extLst>
              </a:tr>
              <a:tr h="243840">
                <a:tc vMerge="1">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endParaRPr lang="zh-TW" altLang="en-US" sz="700" b="0" kern="100" dirty="0">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Dimensions</a:t>
                      </a:r>
                    </a:p>
                    <a:p>
                      <a:pPr marL="0" marR="0" lvl="0" indent="0" algn="l" defTabSz="417899"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rPr>
                        <a:t>(L x W x H)</a:t>
                      </a: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CN" sz="800" kern="100" dirty="0">
                          <a:solidFill>
                            <a:schemeClr val="tx2"/>
                          </a:solidFill>
                          <a:effectLst/>
                          <a:latin typeface="Noto Sans" panose="020B0604020202020204" charset="0"/>
                          <a:ea typeface="Noto Sans" panose="020B0604020202020204" charset="0"/>
                          <a:cs typeface="+mn-cs"/>
                        </a:rPr>
                        <a:t>394 x 119.6 x 27.2mm(15.5 x 4.7 x 1.1 inch)</a:t>
                      </a:r>
                    </a:p>
                  </a:txBody>
                  <a:tcPr marL="45958" marR="45958" marT="0" marB="0" anchor="ctr">
                    <a:solidFill>
                      <a:schemeClr val="bg1">
                        <a:lumMod val="60000"/>
                        <a:lumOff val="40000"/>
                      </a:schemeClr>
                    </a:solidFill>
                  </a:tcPr>
                </a:tc>
                <a:extLst>
                  <a:ext uri="{0D108BD9-81ED-4DB2-BD59-A6C34878D82A}">
                    <a16:rowId xmlns:a16="http://schemas.microsoft.com/office/drawing/2014/main" val="10008"/>
                  </a:ext>
                </a:extLst>
              </a:tr>
              <a:tr h="243840">
                <a:tc rowSpan="6">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Pump</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Dimensions</a:t>
                      </a:r>
                    </a:p>
                    <a:p>
                      <a:pPr marL="0" marR="0" lvl="0" indent="0" algn="l" defTabSz="417899"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rPr>
                        <a:t>(L x W x H)</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800" kern="100" dirty="0">
                          <a:solidFill>
                            <a:schemeClr val="tx2"/>
                          </a:solidFill>
                          <a:effectLst/>
                          <a:latin typeface="Noto Sans" panose="020B0604020202020204" charset="0"/>
                          <a:ea typeface="Noto Sans" panose="020B0604020202020204" charset="0"/>
                          <a:cs typeface="+mn-cs"/>
                        </a:rPr>
                        <a:t>84.9 x 81 x 53.15 mm(3.3 x 3.2 x 2.1 inch)</a:t>
                      </a:r>
                    </a:p>
                  </a:txBody>
                  <a:tcPr marL="45958" marR="45958" marT="0" marB="0" anchor="ctr">
                    <a:solidFill>
                      <a:srgbClr val="EAEAEA"/>
                    </a:solidFill>
                  </a:tcPr>
                </a:tc>
                <a:extLst>
                  <a:ext uri="{0D108BD9-81ED-4DB2-BD59-A6C34878D82A}">
                    <a16:rowId xmlns:a16="http://schemas.microsoft.com/office/drawing/2014/main" val="10009"/>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MTTF </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&gt;</a:t>
                      </a:r>
                      <a:r>
                        <a:rPr lang="en-US" sz="800" kern="100" baseline="0" dirty="0">
                          <a:solidFill>
                            <a:schemeClr val="tx2"/>
                          </a:solidFill>
                          <a:effectLst/>
                          <a:latin typeface="Noto Sans" panose="020B0604020202020204" charset="0"/>
                          <a:ea typeface="Noto Sans" panose="020B0604020202020204" charset="0"/>
                          <a:cs typeface="+mn-cs"/>
                        </a:rPr>
                        <a:t> 21</a:t>
                      </a:r>
                      <a:r>
                        <a:rPr lang="en-US" sz="800" kern="100" dirty="0">
                          <a:solidFill>
                            <a:schemeClr val="tx2"/>
                          </a:solidFill>
                          <a:effectLst/>
                          <a:latin typeface="Noto Sans" panose="020B0604020202020204" charset="0"/>
                          <a:ea typeface="Noto Sans" panose="020B0604020202020204" charset="0"/>
                          <a:cs typeface="+mn-cs"/>
                        </a:rPr>
                        <a:t>0,000 hours</a:t>
                      </a:r>
                    </a:p>
                  </a:txBody>
                  <a:tcPr marL="45958" marR="45958" marT="0" marB="0" anchor="ctr">
                    <a:solidFill>
                      <a:srgbClr val="EAEAEA"/>
                    </a:solidFill>
                  </a:tcPr>
                </a:tc>
                <a:extLst>
                  <a:ext uri="{0D108BD9-81ED-4DB2-BD59-A6C34878D82A}">
                    <a16:rowId xmlns:a16="http://schemas.microsoft.com/office/drawing/2014/main" val="10010"/>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Noise Level </a:t>
                      </a:r>
                      <a:r>
                        <a:rPr lang="en-US" altLang="zh-CN" sz="800" kern="100" dirty="0">
                          <a:solidFill>
                            <a:schemeClr val="tx2"/>
                          </a:solidFill>
                          <a:effectLst/>
                          <a:latin typeface="Noto Sans" panose="020B0604020202020204" charset="0"/>
                          <a:ea typeface="Noto Sans" panose="020B0604020202020204" charset="0"/>
                          <a:cs typeface="+mn-cs"/>
                        </a:rPr>
                        <a:t>(Max)</a:t>
                      </a:r>
                      <a:endParaRPr lang="en-US" sz="800" kern="100" dirty="0">
                        <a:solidFill>
                          <a:schemeClr val="tx2"/>
                        </a:solidFill>
                        <a:effectLst/>
                        <a:latin typeface="Noto Sans" panose="020B0604020202020204" charset="0"/>
                        <a:ea typeface="Noto Sans" panose="020B0604020202020204" charset="0"/>
                        <a:cs typeface="+mn-cs"/>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kern="100" baseline="0">
                          <a:solidFill>
                            <a:schemeClr val="tx2"/>
                          </a:solidFill>
                          <a:effectLst/>
                          <a:latin typeface="Noto Sans" panose="020B0604020202020204" charset="0"/>
                          <a:ea typeface="Noto Sans" panose="020B0604020202020204" charset="0"/>
                          <a:cs typeface="+mn-cs"/>
                        </a:rPr>
                        <a:t>25 </a:t>
                      </a:r>
                      <a:r>
                        <a:rPr lang="en-US" sz="800" kern="100" dirty="0">
                          <a:solidFill>
                            <a:schemeClr val="tx2"/>
                          </a:solidFill>
                          <a:effectLst/>
                          <a:latin typeface="Noto Sans" panose="020B0604020202020204" charset="0"/>
                          <a:ea typeface="Noto Sans" panose="020B0604020202020204" charset="0"/>
                          <a:cs typeface="+mn-cs"/>
                        </a:rPr>
                        <a:t>dB(A)</a:t>
                      </a:r>
                    </a:p>
                  </a:txBody>
                  <a:tcPr marL="45958" marR="45958" marT="0" marB="0" anchor="ctr">
                    <a:solidFill>
                      <a:srgbClr val="EAEAEA"/>
                    </a:solidFill>
                  </a:tcPr>
                </a:tc>
                <a:extLst>
                  <a:ext uri="{0D108BD9-81ED-4DB2-BD59-A6C34878D82A}">
                    <a16:rowId xmlns:a16="http://schemas.microsoft.com/office/drawing/2014/main" val="10011"/>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Connector</a:t>
                      </a: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4-Pin</a:t>
                      </a:r>
                    </a:p>
                  </a:txBody>
                  <a:tcPr marL="45958" marR="45958" marT="0" marB="0" anchor="ctr">
                    <a:solidFill>
                      <a:srgbClr val="EAEAEA"/>
                    </a:solidFill>
                  </a:tcPr>
                </a:tc>
                <a:extLst>
                  <a:ext uri="{0D108BD9-81ED-4DB2-BD59-A6C34878D82A}">
                    <a16:rowId xmlns:a16="http://schemas.microsoft.com/office/drawing/2014/main" val="10012"/>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Rated Voltage </a:t>
                      </a: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12 VDC</a:t>
                      </a:r>
                    </a:p>
                  </a:txBody>
                  <a:tcPr marL="45958" marR="45958" marT="0" marB="0" anchor="ctr">
                    <a:solidFill>
                      <a:srgbClr val="EAEAEA"/>
                    </a:solidFill>
                  </a:tcPr>
                </a:tc>
                <a:extLst>
                  <a:ext uri="{0D108BD9-81ED-4DB2-BD59-A6C34878D82A}">
                    <a16:rowId xmlns:a16="http://schemas.microsoft.com/office/drawing/2014/main" val="10013"/>
                  </a:ext>
                </a:extLst>
              </a:tr>
              <a:tr h="243840">
                <a:tc vMerge="1">
                  <a:txBody>
                    <a:bodyPr/>
                    <a:lstStyle/>
                    <a:p>
                      <a:endParaRPr lang="en-US"/>
                    </a:p>
                  </a:txBody>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Power Consumption </a:t>
                      </a: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3.84 W</a:t>
                      </a:r>
                    </a:p>
                  </a:txBody>
                  <a:tcPr marL="45958" marR="45958" marT="0" marB="0" anchor="ctr">
                    <a:solidFill>
                      <a:srgbClr val="EAEAEA"/>
                    </a:solidFill>
                  </a:tcPr>
                </a:tc>
                <a:extLst>
                  <a:ext uri="{0D108BD9-81ED-4DB2-BD59-A6C34878D82A}">
                    <a16:rowId xmlns:a16="http://schemas.microsoft.com/office/drawing/2014/main" val="2028577283"/>
                  </a:ext>
                </a:extLst>
              </a:tr>
              <a:tr h="243840">
                <a:tc rowSpan="13">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Fan</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algn="l" defTabSz="995690" rtl="0" eaLnBrk="1" latinLnBrk="0" hangingPunct="1">
                        <a:lnSpc>
                          <a:spcPct val="100000"/>
                        </a:lnSpc>
                        <a:spcAft>
                          <a:spcPts val="0"/>
                        </a:spcAft>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Dimensions</a:t>
                      </a:r>
                    </a:p>
                    <a:p>
                      <a:pPr marL="0" marR="0" lvl="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(L x W x H)</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120 x 120 x 25 mm(4.7 x 4.7 x 1 inch)</a:t>
                      </a:r>
                    </a:p>
                  </a:txBody>
                  <a:tcPr marL="45958" marR="45958" marT="0" marB="0" anchor="ctr">
                    <a:solidFill>
                      <a:schemeClr val="bg1">
                        <a:lumMod val="60000"/>
                        <a:lumOff val="40000"/>
                      </a:schemeClr>
                    </a:solidFill>
                  </a:tcPr>
                </a:tc>
                <a:extLst>
                  <a:ext uri="{0D108BD9-81ED-4DB2-BD59-A6C34878D82A}">
                    <a16:rowId xmlns:a16="http://schemas.microsoft.com/office/drawing/2014/main" val="1001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Quantity </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3 Pcs</a:t>
                      </a:r>
                    </a:p>
                  </a:txBody>
                  <a:tcPr marL="45958" marR="45958" marT="0" marB="0" anchor="ctr">
                    <a:solidFill>
                      <a:schemeClr val="bg1">
                        <a:lumMod val="60000"/>
                        <a:lumOff val="40000"/>
                      </a:schemeClr>
                    </a:solidFill>
                  </a:tcPr>
                </a:tc>
                <a:extLst>
                  <a:ext uri="{0D108BD9-81ED-4DB2-BD59-A6C34878D82A}">
                    <a16:rowId xmlns:a16="http://schemas.microsoft.com/office/drawing/2014/main" val="10016"/>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LED Type</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ARGB</a:t>
                      </a:r>
                    </a:p>
                  </a:txBody>
                  <a:tcPr marL="45958" marR="45958" marT="0" marB="0" anchor="ctr">
                    <a:solidFill>
                      <a:schemeClr val="bg1">
                        <a:lumMod val="60000"/>
                        <a:lumOff val="40000"/>
                      </a:schemeClr>
                    </a:solidFill>
                  </a:tcPr>
                </a:tc>
                <a:extLst>
                  <a:ext uri="{0D108BD9-81ED-4DB2-BD59-A6C34878D82A}">
                    <a16:rowId xmlns:a16="http://schemas.microsoft.com/office/drawing/2014/main" val="10017"/>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Speed (RPM)</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690 ~2500 ± 10%</a:t>
                      </a:r>
                    </a:p>
                  </a:txBody>
                  <a:tcPr marL="45958" marR="45958" marT="0" marB="0" anchor="ctr">
                    <a:solidFill>
                      <a:schemeClr val="bg1">
                        <a:lumMod val="60000"/>
                        <a:lumOff val="40000"/>
                      </a:schemeClr>
                    </a:solidFill>
                  </a:tcPr>
                </a:tc>
                <a:extLst>
                  <a:ext uri="{0D108BD9-81ED-4DB2-BD59-A6C34878D82A}">
                    <a16:rowId xmlns:a16="http://schemas.microsoft.com/office/drawing/2014/main" val="10018"/>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Airflow</a:t>
                      </a: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 (Max)</a:t>
                      </a:r>
                      <a:endParaRPr lang="en-US" sz="800" b="0" kern="100" dirty="0">
                        <a:solidFill>
                          <a:schemeClr val="tx2"/>
                        </a:solidFill>
                        <a:effectLst/>
                        <a:latin typeface="Noto Sans" panose="020B0604020202020204" charset="0"/>
                        <a:ea typeface="Noto Sans" panose="020B0604020202020204" charset="0"/>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120m³/h (70.7 CFM)</a:t>
                      </a:r>
                    </a:p>
                  </a:txBody>
                  <a:tcPr marL="45958" marR="45958" marT="0" marB="0" anchor="ctr">
                    <a:solidFill>
                      <a:schemeClr val="bg1">
                        <a:lumMod val="60000"/>
                        <a:lumOff val="40000"/>
                      </a:schemeClr>
                    </a:solidFill>
                  </a:tcPr>
                </a:tc>
                <a:extLst>
                  <a:ext uri="{0D108BD9-81ED-4DB2-BD59-A6C34878D82A}">
                    <a16:rowId xmlns:a16="http://schemas.microsoft.com/office/drawing/2014/main" val="10019"/>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Noise Level</a:t>
                      </a: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 (Max)</a:t>
                      </a:r>
                      <a:endParaRPr lang="en-US" sz="800" b="0" kern="100" dirty="0">
                        <a:solidFill>
                          <a:schemeClr val="tx2"/>
                        </a:solidFill>
                        <a:effectLst/>
                        <a:latin typeface="Noto Sans" panose="020B0604020202020204" charset="0"/>
                        <a:ea typeface="Noto Sans" panose="020B0604020202020204" charset="0"/>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27.2 dB(A)</a:t>
                      </a:r>
                    </a:p>
                  </a:txBody>
                  <a:tcPr marL="45958" marR="45958" marT="0" marB="0" anchor="ctr">
                    <a:solidFill>
                      <a:schemeClr val="bg1">
                        <a:lumMod val="60000"/>
                        <a:lumOff val="40000"/>
                      </a:schemeClr>
                    </a:solidFill>
                  </a:tcPr>
                </a:tc>
                <a:extLst>
                  <a:ext uri="{0D108BD9-81ED-4DB2-BD59-A6C34878D82A}">
                    <a16:rowId xmlns:a16="http://schemas.microsoft.com/office/drawing/2014/main" val="10020"/>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Pressure </a:t>
                      </a: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(Max)</a:t>
                      </a:r>
                      <a:endParaRPr lang="en-US" sz="800" b="0" kern="100" dirty="0">
                        <a:solidFill>
                          <a:schemeClr val="tx2"/>
                        </a:solidFill>
                        <a:effectLst/>
                        <a:latin typeface="Noto Sans" panose="020B0604020202020204" charset="0"/>
                        <a:ea typeface="Noto Sans" panose="020B0604020202020204" charset="0"/>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3.61 (mmH2O)</a:t>
                      </a:r>
                    </a:p>
                  </a:txBody>
                  <a:tcPr marL="45958" marR="45958" marT="0" marB="0" anchor="ctr">
                    <a:solidFill>
                      <a:schemeClr val="bg1">
                        <a:lumMod val="60000"/>
                        <a:lumOff val="40000"/>
                      </a:schemeClr>
                    </a:solidFill>
                  </a:tcPr>
                </a:tc>
                <a:extLst>
                  <a:ext uri="{0D108BD9-81ED-4DB2-BD59-A6C34878D82A}">
                    <a16:rowId xmlns:a16="http://schemas.microsoft.com/office/drawing/2014/main" val="10021"/>
                  </a:ext>
                </a:extLst>
              </a:tr>
              <a:tr h="230399">
                <a:tc vMerge="1">
                  <a:txBody>
                    <a:bodyPr/>
                    <a:lstStyle/>
                    <a:p>
                      <a:endParaRPr lang="zh-CN" altLang="en-US"/>
                    </a:p>
                  </a:txBody>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Bearing</a:t>
                      </a:r>
                    </a:p>
                  </a:txBody>
                  <a:tcPr marL="45958" marR="45958" marT="0" marB="0" anchor="ctr">
                    <a:solidFill>
                      <a:schemeClr val="bg1">
                        <a:lumMod val="60000"/>
                        <a:lumOff val="40000"/>
                      </a:schemeClr>
                    </a:solidFill>
                  </a:tcPr>
                </a:tc>
                <a:tc>
                  <a:txBody>
                    <a:bodyPr/>
                    <a:lstStyle/>
                    <a:p>
                      <a:pPr marL="0" algn="l" defTabSz="995690" rtl="0" eaLnBrk="1" fontAlgn="ctr" latinLnBrk="0" hangingPunct="1">
                        <a:lnSpc>
                          <a:spcPct val="100000"/>
                        </a:lnSpc>
                        <a:spcAft>
                          <a:spcPts val="0"/>
                        </a:spcAft>
                      </a:pPr>
                      <a:r>
                        <a:rPr lang="nl-NL"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Loop dynamic bearing</a:t>
                      </a:r>
                    </a:p>
                  </a:txBody>
                  <a:tcPr marL="45958" marR="45958" marT="0" marB="0" anchor="ctr">
                    <a:solidFill>
                      <a:schemeClr val="bg1">
                        <a:lumMod val="60000"/>
                        <a:lumOff val="40000"/>
                      </a:schemeClr>
                    </a:solidFill>
                  </a:tcPr>
                </a:tc>
                <a:extLst>
                  <a:ext uri="{0D108BD9-81ED-4DB2-BD59-A6C34878D82A}">
                    <a16:rowId xmlns:a16="http://schemas.microsoft.com/office/drawing/2014/main" val="10027"/>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MTTF</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&gt;160,000 hours</a:t>
                      </a:r>
                    </a:p>
                  </a:txBody>
                  <a:tcPr marL="45958" marR="45958" marT="0" marB="0" anchor="ctr">
                    <a:solidFill>
                      <a:schemeClr val="bg1">
                        <a:lumMod val="60000"/>
                        <a:lumOff val="40000"/>
                      </a:schemeClr>
                    </a:solidFill>
                  </a:tcPr>
                </a:tc>
                <a:extLst>
                  <a:ext uri="{0D108BD9-81ED-4DB2-BD59-A6C34878D82A}">
                    <a16:rowId xmlns:a16="http://schemas.microsoft.com/office/drawing/2014/main" val="10022"/>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Power Connector </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4-Pin PWM</a:t>
                      </a:r>
                    </a:p>
                  </a:txBody>
                  <a:tcPr marL="45958" marR="45958" marT="0" marB="0" anchor="ctr">
                    <a:solidFill>
                      <a:schemeClr val="bg1">
                        <a:lumMod val="60000"/>
                        <a:lumOff val="40000"/>
                      </a:schemeClr>
                    </a:solidFill>
                  </a:tcPr>
                </a:tc>
                <a:extLst>
                  <a:ext uri="{0D108BD9-81ED-4DB2-BD59-A6C34878D82A}">
                    <a16:rowId xmlns:a16="http://schemas.microsoft.com/office/drawing/2014/main" val="10023"/>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Rated Voltage </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12 VDC</a:t>
                      </a:r>
                    </a:p>
                  </a:txBody>
                  <a:tcPr marL="45958" marR="45958" marT="0" marB="0" anchor="ctr">
                    <a:solidFill>
                      <a:schemeClr val="bg1">
                        <a:lumMod val="60000"/>
                        <a:lumOff val="40000"/>
                      </a:schemeClr>
                    </a:solidFill>
                  </a:tcPr>
                </a:tc>
                <a:extLst>
                  <a:ext uri="{0D108BD9-81ED-4DB2-BD59-A6C34878D82A}">
                    <a16:rowId xmlns:a16="http://schemas.microsoft.com/office/drawing/2014/main" val="1002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Rated Current </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0.2</a:t>
                      </a:r>
                      <a:r>
                        <a:rPr lang="en-US" sz="800" b="0" kern="100" baseline="0" dirty="0">
                          <a:solidFill>
                            <a:schemeClr val="tx2"/>
                          </a:solidFill>
                          <a:effectLst/>
                          <a:latin typeface="Noto Sans" panose="020B0604020202020204" charset="0"/>
                          <a:ea typeface="Noto Sans" panose="020B0604020202020204" charset="0"/>
                          <a:cs typeface="Verdana" panose="020B0604030504040204" pitchFamily="34" charset="0"/>
                        </a:rPr>
                        <a:t> </a:t>
                      </a: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A</a:t>
                      </a:r>
                    </a:p>
                  </a:txBody>
                  <a:tcPr marL="45958" marR="45958" marT="0" marB="0" anchor="ctr">
                    <a:solidFill>
                      <a:schemeClr val="bg1">
                        <a:lumMod val="60000"/>
                        <a:lumOff val="40000"/>
                      </a:schemeClr>
                    </a:solidFill>
                  </a:tcPr>
                </a:tc>
                <a:extLst>
                  <a:ext uri="{0D108BD9-81ED-4DB2-BD59-A6C34878D82A}">
                    <a16:rowId xmlns:a16="http://schemas.microsoft.com/office/drawing/2014/main" val="1000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Safety Current </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0.3</a:t>
                      </a:r>
                      <a:r>
                        <a:rPr lang="en-US" sz="800" b="0" kern="100" baseline="0" dirty="0">
                          <a:solidFill>
                            <a:schemeClr val="tx2"/>
                          </a:solidFill>
                          <a:effectLst/>
                          <a:latin typeface="Noto Sans" panose="020B0604020202020204" charset="0"/>
                          <a:ea typeface="Noto Sans" panose="020B0604020202020204" charset="0"/>
                          <a:cs typeface="Verdana" panose="020B0604030504040204" pitchFamily="34" charset="0"/>
                        </a:rPr>
                        <a:t> </a:t>
                      </a: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A</a:t>
                      </a:r>
                    </a:p>
                  </a:txBody>
                  <a:tcPr marL="45958" marR="45958" marT="0" marB="0" anchor="ctr">
                    <a:solidFill>
                      <a:schemeClr val="bg1">
                        <a:lumMod val="60000"/>
                        <a:lumOff val="40000"/>
                      </a:schemeClr>
                    </a:solidFill>
                  </a:tcPr>
                </a:tc>
                <a:extLst>
                  <a:ext uri="{0D108BD9-81ED-4DB2-BD59-A6C34878D82A}">
                    <a16:rowId xmlns:a16="http://schemas.microsoft.com/office/drawing/2014/main" val="10026"/>
                  </a:ext>
                </a:extLst>
              </a:tr>
              <a:tr h="230399">
                <a:tc gridSpan="2">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RAM Clearance</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hMerge="1">
                  <a:txBody>
                    <a:bodyPr/>
                    <a:lstStyle/>
                    <a:p>
                      <a:endParaRPr lang="en-US"/>
                    </a:p>
                  </a:txBody>
                  <a:tcPr/>
                </a:tc>
                <a:tc>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N/A</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extLst>
                  <a:ext uri="{0D108BD9-81ED-4DB2-BD59-A6C34878D82A}">
                    <a16:rowId xmlns:a16="http://schemas.microsoft.com/office/drawing/2014/main" val="10006"/>
                  </a:ext>
                </a:extLst>
              </a:tr>
              <a:tr h="230399">
                <a:tc gridSpan="2">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Warranty</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hMerge="1">
                  <a:txBody>
                    <a:bodyPr/>
                    <a:lstStyle/>
                    <a:p>
                      <a:endParaRPr lang="en-US"/>
                    </a:p>
                  </a:txBody>
                  <a:tcPr/>
                </a:tc>
                <a:tc>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5 years</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24"/>
                  </a:ext>
                </a:extLst>
              </a:tr>
            </a:tbl>
          </a:graphicData>
        </a:graphic>
      </p:graphicFrame>
      <p:pic>
        <p:nvPicPr>
          <p:cNvPr id="2" name="Picture 5" descr="E:\Shao_Lee\++\Thermal\7.OTHERS\product sheet\未命名-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5" y="2178350"/>
            <a:ext cx="2163762" cy="3286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E:\Shao_Lee\++\Thermal\7.OTHERS\product sheet\未命名-1-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62" y="9122544"/>
            <a:ext cx="2163762" cy="328612"/>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3348583" y="3402483"/>
            <a:ext cx="936104" cy="400110"/>
          </a:xfrm>
          <a:prstGeom prst="rect">
            <a:avLst/>
          </a:prstGeom>
          <a:noFill/>
        </p:spPr>
        <p:txBody>
          <a:bodyPr wrap="square" rtlCol="0">
            <a:spAutoFit/>
          </a:bodyPr>
          <a:lstStyle/>
          <a:p>
            <a:endParaRPr lang="zh-TW" altLang="en-US" dirty="0"/>
          </a:p>
        </p:txBody>
      </p:sp>
      <p:graphicFrame>
        <p:nvGraphicFramePr>
          <p:cNvPr id="12" name="Table 9"/>
          <p:cNvGraphicFramePr>
            <a:graphicFrameLocks noGrp="1"/>
          </p:cNvGraphicFramePr>
          <p:nvPr>
            <p:extLst>
              <p:ext uri="{D42A27DB-BD31-4B8C-83A1-F6EECF244321}">
                <p14:modId xmlns:p14="http://schemas.microsoft.com/office/powerpoint/2010/main" val="1063343404"/>
              </p:ext>
            </p:extLst>
          </p:nvPr>
        </p:nvGraphicFramePr>
        <p:xfrm>
          <a:off x="451983" y="9523164"/>
          <a:ext cx="3061923" cy="1728000"/>
        </p:xfrm>
        <a:graphic>
          <a:graphicData uri="http://schemas.openxmlformats.org/drawingml/2006/table">
            <a:tbl>
              <a:tblPr/>
              <a:tblGrid>
                <a:gridCol w="1529426">
                  <a:extLst>
                    <a:ext uri="{9D8B030D-6E8A-4147-A177-3AD203B41FA5}">
                      <a16:colId xmlns:a16="http://schemas.microsoft.com/office/drawing/2014/main" val="20000"/>
                    </a:ext>
                  </a:extLst>
                </a:gridCol>
                <a:gridCol w="1532497">
                  <a:extLst>
                    <a:ext uri="{9D8B030D-6E8A-4147-A177-3AD203B41FA5}">
                      <a16:colId xmlns:a16="http://schemas.microsoft.com/office/drawing/2014/main" val="20001"/>
                    </a:ext>
                  </a:extLst>
                </a:gridCol>
              </a:tblGrid>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EAN code</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4719512139950</a:t>
                      </a:r>
                    </a:p>
                  </a:txBody>
                  <a:tcPr marL="36000" marR="36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UPC code</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884102112270</a:t>
                      </a:r>
                    </a:p>
                  </a:txBody>
                  <a:tcPr marL="36000" marR="36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Net weight</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1.79 kg</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Gross weight</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3.28 kg</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324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Package </a:t>
                      </a:r>
                      <a:r>
                        <a:rPr kumimoji="0" lang="en-US" altLang="zh-CN" sz="800" b="0" i="0" u="none" strike="noStrike" cap="none" normalizeH="0" baseline="0" dirty="0">
                          <a:ln>
                            <a:noFill/>
                          </a:ln>
                          <a:solidFill>
                            <a:schemeClr val="tx2"/>
                          </a:solidFill>
                          <a:effectLst/>
                          <a:latin typeface="Noto Sans" panose="020B0502040504020204" pitchFamily="34" charset="0"/>
                          <a:ea typeface="SimSun" panose="02010600030101010101" pitchFamily="2" charset="-122"/>
                        </a:rPr>
                        <a:t>dimension </a:t>
                      </a:r>
                    </a:p>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dirty="0">
                          <a:ln>
                            <a:noFill/>
                          </a:ln>
                          <a:solidFill>
                            <a:schemeClr val="tx2"/>
                          </a:solidFill>
                          <a:effectLst/>
                          <a:latin typeface="Noto Sans" panose="020B0502040504020204" pitchFamily="34" charset="0"/>
                          <a:ea typeface="SimSun" panose="02010600030101010101" pitchFamily="2" charset="-122"/>
                        </a:rPr>
                        <a:t>(L x W X H)</a:t>
                      </a:r>
                      <a:endPar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41 X 21.1 X 13.6 </a:t>
                      </a:r>
                      <a:r>
                        <a:rPr kumimoji="0" lang="en-US" altLang="en-US"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cm</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4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Carton dimension </a:t>
                      </a:r>
                    </a:p>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(L x W x H)</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DEEEE"/>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43 X 43 X 30 cm</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DEEEE"/>
                    </a:solidFill>
                  </a:tcPr>
                </a:tc>
                <a:extLst>
                  <a:ext uri="{0D108BD9-81ED-4DB2-BD59-A6C34878D82A}">
                    <a16:rowId xmlns:a16="http://schemas.microsoft.com/office/drawing/2014/main" val="10005"/>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Units/CTN</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4</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13" name="Table 10"/>
          <p:cNvGraphicFramePr>
            <a:graphicFrameLocks noGrp="1"/>
          </p:cNvGraphicFramePr>
          <p:nvPr>
            <p:extLst>
              <p:ext uri="{D42A27DB-BD31-4B8C-83A1-F6EECF244321}">
                <p14:modId xmlns:p14="http://schemas.microsoft.com/office/powerpoint/2010/main" val="2848572755"/>
              </p:ext>
            </p:extLst>
          </p:nvPr>
        </p:nvGraphicFramePr>
        <p:xfrm>
          <a:off x="3816635" y="9523164"/>
          <a:ext cx="3168352" cy="1008116"/>
        </p:xfrm>
        <a:graphic>
          <a:graphicData uri="http://schemas.openxmlformats.org/drawingml/2006/table">
            <a:tbl>
              <a:tblPr/>
              <a:tblGrid>
                <a:gridCol w="757926">
                  <a:extLst>
                    <a:ext uri="{9D8B030D-6E8A-4147-A177-3AD203B41FA5}">
                      <a16:colId xmlns:a16="http://schemas.microsoft.com/office/drawing/2014/main" val="20000"/>
                    </a:ext>
                  </a:extLst>
                </a:gridCol>
                <a:gridCol w="737269">
                  <a:extLst>
                    <a:ext uri="{9D8B030D-6E8A-4147-A177-3AD203B41FA5}">
                      <a16:colId xmlns:a16="http://schemas.microsoft.com/office/drawing/2014/main" val="20001"/>
                    </a:ext>
                  </a:extLst>
                </a:gridCol>
                <a:gridCol w="924765">
                  <a:extLst>
                    <a:ext uri="{9D8B030D-6E8A-4147-A177-3AD203B41FA5}">
                      <a16:colId xmlns:a16="http://schemas.microsoft.com/office/drawing/2014/main" val="20002"/>
                    </a:ext>
                  </a:extLst>
                </a:gridCol>
                <a:gridCol w="748392">
                  <a:extLst>
                    <a:ext uri="{9D8B030D-6E8A-4147-A177-3AD203B41FA5}">
                      <a16:colId xmlns:a16="http://schemas.microsoft.com/office/drawing/2014/main" val="20003"/>
                    </a:ext>
                  </a:extLst>
                </a:gridCol>
              </a:tblGrid>
              <a:tr h="221462">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Cont.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W/ Pallet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Carton/ Pallet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W/O Pallet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2218">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20’</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960</a:t>
                      </a:r>
                    </a:p>
                  </a:txBody>
                  <a:tcPr marL="60278" marR="60278" marT="0" marB="0"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24</a:t>
                      </a:r>
                    </a:p>
                  </a:txBody>
                  <a:tcPr marL="60278" marR="60278" marT="0" marB="0"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262218">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40’</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1920</a:t>
                      </a:r>
                    </a:p>
                  </a:txBody>
                  <a:tcPr marL="60278" marR="60278" marT="0" marB="0"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24</a:t>
                      </a:r>
                    </a:p>
                  </a:txBody>
                  <a:tcPr marL="60278" marR="60278" marT="0" marB="0"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62218">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a:ln>
                            <a:noFill/>
                          </a:ln>
                          <a:solidFill>
                            <a:schemeClr val="tx2"/>
                          </a:solidFill>
                          <a:effectLst/>
                          <a:latin typeface="+mn-lt"/>
                          <a:ea typeface="Meiryo" panose="020B0604030504040204" pitchFamily="34" charset="-128"/>
                          <a:cs typeface="Meiryo" panose="020B0604030504040204" pitchFamily="34" charset="-128"/>
                        </a:rPr>
                        <a:t>40 HQ</a:t>
                      </a:r>
                      <a:endParaRPr kumimoji="0" lang="nl-NL" altLang="en-US" sz="800" b="0" i="0" u="none" strike="noStrike" cap="none" normalizeH="0" baseline="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2240</a:t>
                      </a:r>
                    </a:p>
                  </a:txBody>
                  <a:tcPr marL="60278" marR="60278" marT="0" marB="0"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28</a:t>
                      </a:r>
                    </a:p>
                  </a:txBody>
                  <a:tcPr marL="60278" marR="60278" marT="0" marB="0"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bl>
          </a:graphicData>
        </a:graphic>
      </p:graphicFrame>
      <p:sp>
        <p:nvSpPr>
          <p:cNvPr id="6" name="矩形 5"/>
          <p:cNvSpPr/>
          <p:nvPr/>
        </p:nvSpPr>
        <p:spPr>
          <a:xfrm>
            <a:off x="468975" y="451810"/>
            <a:ext cx="6264696" cy="1846659"/>
          </a:xfrm>
          <a:prstGeom prst="rect">
            <a:avLst/>
          </a:prstGeom>
        </p:spPr>
        <p:txBody>
          <a:bodyPr wrap="square">
            <a:spAutoFit/>
          </a:bodyPr>
          <a:lstStyle/>
          <a:p>
            <a:r>
              <a:rPr lang="en-US" altLang="zh-TW" sz="800" b="1" dirty="0">
                <a:solidFill>
                  <a:schemeClr val="bg1"/>
                </a:solidFill>
                <a:latin typeface="Noto Sans" panose="020B0502040504020204" pitchFamily="34" charset="0"/>
                <a:ea typeface="Noto Sans" panose="020B0502040504020204" pitchFamily="34" charset="0"/>
                <a:cs typeface="Noto Sans" panose="020B0502040504020204" pitchFamily="34" charset="0"/>
              </a:rPr>
              <a:t>Refined dual chamber design - </a:t>
            </a:r>
            <a:r>
              <a:rPr lang="en-US" altLang="zh-TW" sz="800" dirty="0">
                <a:solidFill>
                  <a:schemeClr val="bg1"/>
                </a:solidFill>
                <a:latin typeface="Noto Sans" panose="020B0502040504020204" pitchFamily="34" charset="0"/>
                <a:ea typeface="Noto Sans" panose="020B0502040504020204" pitchFamily="34" charset="0"/>
                <a:cs typeface="Noto Sans" panose="020B0502040504020204" pitchFamily="34" charset="0"/>
              </a:rPr>
              <a:t>Our signature dual chamber pump has been refined for enhanced cooling synergy</a:t>
            </a:r>
          </a:p>
          <a:p>
            <a:endParaRPr lang="en-US" altLang="zh-CN" sz="8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r>
              <a:rPr lang="en-US" altLang="zh-CN" sz="800" b="1" dirty="0">
                <a:solidFill>
                  <a:schemeClr val="bg1"/>
                </a:solidFill>
                <a:latin typeface="Noto Sans" panose="020B0502040504020204" pitchFamily="34" charset="0"/>
                <a:ea typeface="Noto Sans" panose="020B0502040504020204" pitchFamily="34" charset="0"/>
                <a:cs typeface="Noto Sans" panose="020B0502040504020204" pitchFamily="34" charset="0"/>
              </a:rPr>
              <a:t>Latest Sickleflow Edge 120 fans </a:t>
            </a:r>
            <a:r>
              <a:rPr lang="en-US" altLang="zh-CN" sz="800" dirty="0">
                <a:solidFill>
                  <a:schemeClr val="bg1"/>
                </a:solidFill>
                <a:latin typeface="Noto Sans" panose="020B0502040504020204" pitchFamily="34" charset="0"/>
                <a:ea typeface="Noto Sans" panose="020B0502040504020204" pitchFamily="34" charset="0"/>
                <a:cs typeface="Noto Sans" panose="020B0502040504020204" pitchFamily="34" charset="0"/>
              </a:rPr>
              <a:t>- Pre-installed SickleFlow Edge 120mm fans further improve cooling performance and simplify user installation</a:t>
            </a:r>
          </a:p>
          <a:p>
            <a:endParaRPr lang="en-US" altLang="zh-CN" sz="8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r>
              <a:rPr lang="en-US" altLang="zh-CN" sz="800" b="1" dirty="0">
                <a:solidFill>
                  <a:schemeClr val="bg1"/>
                </a:solidFill>
                <a:latin typeface="Noto Sans" panose="020B0502040504020204" pitchFamily="34" charset="0"/>
                <a:ea typeface="Noto Sans" panose="020B0502040504020204" pitchFamily="34" charset="0"/>
                <a:cs typeface="Noto Sans" panose="020B0502040504020204" pitchFamily="34" charset="0"/>
              </a:rPr>
              <a:t>ARGB Gen 2 lighting </a:t>
            </a:r>
            <a:r>
              <a:rPr lang="en-US" altLang="zh-CN" sz="800" dirty="0">
                <a:solidFill>
                  <a:schemeClr val="bg1"/>
                </a:solidFill>
                <a:latin typeface="Noto Sans" panose="020B0502040504020204" pitchFamily="34" charset="0"/>
                <a:ea typeface="Noto Sans" panose="020B0502040504020204" pitchFamily="34" charset="0"/>
                <a:cs typeface="Noto Sans" panose="020B0502040504020204" pitchFamily="34" charset="0"/>
              </a:rPr>
              <a:t>- Next generation lighting with addressable Gen 2 RGB, compatible with both MasterPlus and </a:t>
            </a:r>
            <a:r>
              <a:rPr lang="en-US" altLang="zh-CN" sz="8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MasterCTRL</a:t>
            </a:r>
            <a:r>
              <a:rPr lang="en-US" altLang="zh-CN" sz="800" dirty="0">
                <a:solidFill>
                  <a:schemeClr val="bg1"/>
                </a:solidFill>
                <a:latin typeface="Noto Sans" panose="020B0502040504020204" pitchFamily="34" charset="0"/>
                <a:ea typeface="Noto Sans" panose="020B0502040504020204" pitchFamily="34" charset="0"/>
                <a:cs typeface="Noto Sans" panose="020B0502040504020204" pitchFamily="34" charset="0"/>
              </a:rPr>
              <a:t>*</a:t>
            </a:r>
          </a:p>
          <a:p>
            <a:endParaRPr lang="en-US" altLang="zh-CN" sz="8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r>
              <a:rPr lang="en-US" altLang="zh-CN" sz="800" b="1" dirty="0">
                <a:solidFill>
                  <a:schemeClr val="bg1"/>
                </a:solidFill>
                <a:latin typeface="Noto Sans" panose="020B0502040504020204" pitchFamily="34" charset="0"/>
                <a:ea typeface="Noto Sans" panose="020B0502040504020204" pitchFamily="34" charset="0"/>
                <a:cs typeface="Noto Sans" panose="020B0502040504020204" pitchFamily="34" charset="0"/>
              </a:rPr>
              <a:t>Customizable pump top cover </a:t>
            </a:r>
            <a:r>
              <a:rPr lang="en-US" altLang="zh-CN" sz="800" dirty="0">
                <a:solidFill>
                  <a:schemeClr val="bg1"/>
                </a:solidFill>
                <a:latin typeface="Noto Sans" panose="020B0502040504020204" pitchFamily="34" charset="0"/>
                <a:ea typeface="Noto Sans" panose="020B0502040504020204" pitchFamily="34" charset="0"/>
                <a:cs typeface="Noto Sans" panose="020B0502040504020204" pitchFamily="34" charset="0"/>
              </a:rPr>
              <a:t>- Removable pump top cover, customizable with your own 3D-printed designs</a:t>
            </a:r>
          </a:p>
          <a:p>
            <a:endParaRPr lang="en-US" altLang="zh-CN" sz="8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r>
              <a:rPr lang="en-US" altLang="zh-CN" sz="800" b="1" dirty="0">
                <a:solidFill>
                  <a:schemeClr val="bg1"/>
                </a:solidFill>
                <a:latin typeface="Noto Sans" panose="020B0502040504020204" pitchFamily="34" charset="0"/>
                <a:ea typeface="Noto Sans" panose="020B0502040504020204" pitchFamily="34" charset="0"/>
                <a:cs typeface="Noto Sans" panose="020B0502040504020204" pitchFamily="34" charset="0"/>
              </a:rPr>
              <a:t>Eco-friendly pump cover - </a:t>
            </a:r>
            <a:r>
              <a:rPr lang="en-US" altLang="zh-CN" sz="800" dirty="0">
                <a:solidFill>
                  <a:schemeClr val="bg1"/>
                </a:solidFill>
                <a:latin typeface="Noto Sans" panose="020B0502040504020204" pitchFamily="34" charset="0"/>
                <a:ea typeface="Noto Sans" panose="020B0502040504020204" pitchFamily="34" charset="0"/>
                <a:cs typeface="Noto Sans" panose="020B0502040504020204" pitchFamily="34" charset="0"/>
              </a:rPr>
              <a:t>The entire pump cover is manufactured with eco-friendly recycled plastics, putting our environment first</a:t>
            </a:r>
          </a:p>
          <a:p>
            <a:endParaRPr lang="en-US" altLang="zh-CN" sz="900" b="1"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endParaRPr lang="en-US" altLang="zh-CN" sz="9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7" name="TextBox 6">
            <a:extLst>
              <a:ext uri="{FF2B5EF4-FFF2-40B4-BE49-F238E27FC236}">
                <a16:creationId xmlns:a16="http://schemas.microsoft.com/office/drawing/2014/main" id="{CD29ACA8-9B46-0CE3-D440-A19583FA214D}"/>
              </a:ext>
            </a:extLst>
          </p:cNvPr>
          <p:cNvSpPr txBox="1"/>
          <p:nvPr/>
        </p:nvSpPr>
        <p:spPr>
          <a:xfrm>
            <a:off x="4638001" y="1843106"/>
            <a:ext cx="2923262" cy="215444"/>
          </a:xfrm>
          <a:prstGeom prst="rect">
            <a:avLst/>
          </a:prstGeom>
          <a:noFill/>
        </p:spPr>
        <p:txBody>
          <a:bodyPr wrap="square" rtlCol="0">
            <a:spAutoFit/>
          </a:bodyPr>
          <a:lstStyle/>
          <a:p>
            <a:r>
              <a:rPr lang="en-GB" sz="800" dirty="0">
                <a:solidFill>
                  <a:schemeClr val="bg1"/>
                </a:solidFill>
                <a:latin typeface="Noto Sans" panose="020B0502040504020204" pitchFamily="34" charset="0"/>
                <a:ea typeface="Noto Sans" panose="020B0502040504020204" pitchFamily="34" charset="0"/>
                <a:cs typeface="Noto Sans" panose="020B0502040504020204" pitchFamily="34" charset="0"/>
              </a:rPr>
              <a:t>*</a:t>
            </a:r>
            <a:r>
              <a:rPr lang="en-GB" sz="8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MasterCTRL</a:t>
            </a:r>
            <a:r>
              <a:rPr lang="en-GB" sz="800" dirty="0">
                <a:solidFill>
                  <a:schemeClr val="bg1"/>
                </a:solidFill>
                <a:latin typeface="Noto Sans" panose="020B0502040504020204" pitchFamily="34" charset="0"/>
                <a:ea typeface="Noto Sans" panose="020B0502040504020204" pitchFamily="34" charset="0"/>
                <a:cs typeface="Noto Sans" panose="020B0502040504020204" pitchFamily="34" charset="0"/>
              </a:rPr>
              <a:t> will be launched at a later time.</a:t>
            </a:r>
            <a:endParaRPr lang="en-NL" sz="8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37284008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3951</TotalTime>
  <Words>634</Words>
  <Application>Microsoft Office PowerPoint</Application>
  <PresentationFormat>Custom</PresentationFormat>
  <Paragraphs>120</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Noto Sans</vt:lpstr>
      <vt:lpstr>Teko</vt:lpstr>
      <vt:lpstr>Teko SemiBold</vt:lpstr>
      <vt:lpstr>Office 佈景主題</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Shao_Lee 李宜珈</dc:creator>
  <cp:lastModifiedBy>Aniek Stavast</cp:lastModifiedBy>
  <cp:revision>104</cp:revision>
  <dcterms:created xsi:type="dcterms:W3CDTF">2021-08-05T04:16:37Z</dcterms:created>
  <dcterms:modified xsi:type="dcterms:W3CDTF">2023-09-20T14:34:50Z</dcterms:modified>
</cp:coreProperties>
</file>